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61" r:id="rId4"/>
    <p:sldId id="282" r:id="rId5"/>
    <p:sldId id="279" r:id="rId6"/>
    <p:sldId id="280" r:id="rId7"/>
    <p:sldId id="275" r:id="rId8"/>
    <p:sldId id="281" r:id="rId9"/>
    <p:sldId id="269" r:id="rId10"/>
    <p:sldId id="271" r:id="rId11"/>
    <p:sldId id="283" r:id="rId12"/>
    <p:sldId id="276" r:id="rId13"/>
    <p:sldId id="277" r:id="rId14"/>
    <p:sldId id="278" r:id="rId15"/>
    <p:sldId id="259" r:id="rId16"/>
    <p:sldId id="257" r:id="rId17"/>
    <p:sldId id="258" r:id="rId18"/>
    <p:sldId id="284" r:id="rId19"/>
    <p:sldId id="285" r:id="rId20"/>
    <p:sldId id="260" r:id="rId21"/>
    <p:sldId id="266" r:id="rId22"/>
    <p:sldId id="264" r:id="rId23"/>
    <p:sldId id="265" r:id="rId24"/>
    <p:sldId id="263" r:id="rId25"/>
    <p:sldId id="291" r:id="rId26"/>
    <p:sldId id="288" r:id="rId27"/>
    <p:sldId id="289" r:id="rId28"/>
    <p:sldId id="292" r:id="rId29"/>
    <p:sldId id="294" r:id="rId30"/>
    <p:sldId id="293" r:id="rId31"/>
    <p:sldId id="272" r:id="rId32"/>
    <p:sldId id="267" r:id="rId33"/>
    <p:sldId id="268" r:id="rId34"/>
    <p:sldId id="270" r:id="rId35"/>
    <p:sldId id="274" r:id="rId36"/>
    <p:sldId id="287" r:id="rId37"/>
    <p:sldId id="286" r:id="rId38"/>
    <p:sldId id="295" r:id="rId39"/>
    <p:sldId id="290" r:id="rId40"/>
    <p:sldId id="273" r:id="rId41"/>
    <p:sldId id="296" r:id="rId42"/>
    <p:sldId id="297" r:id="rId43"/>
    <p:sldId id="299" r:id="rId44"/>
    <p:sldId id="300" r:id="rId45"/>
    <p:sldId id="29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86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39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5146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53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26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2409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4524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095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64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006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992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71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78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505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864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71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388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6/6/2023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23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28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C1D4-962E-A830-BBD0-F33F95B58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054" y="1186486"/>
            <a:ext cx="8689976" cy="2509213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Bradley Hand ITC" panose="03070402050302030203" pitchFamily="66" charset="0"/>
              </a:rPr>
              <a:t>V</a:t>
            </a:r>
            <a:r>
              <a:rPr lang="en-US" sz="4000" dirty="0">
                <a:latin typeface="Bradley Hand ITC" panose="03070402050302030203" pitchFamily="66" charset="0"/>
              </a:rPr>
              <a:t>is</a:t>
            </a:r>
            <a:r>
              <a:rPr lang="en-US" sz="8800" dirty="0">
                <a:latin typeface="Bradley Hand ITC" panose="03070402050302030203" pitchFamily="66" charset="0"/>
              </a:rPr>
              <a:t>BLE </a:t>
            </a:r>
            <a:endParaRPr lang="en-SG" sz="8800" dirty="0">
              <a:latin typeface="Bradley Hand ITC" panose="03070402050302030203" pitchFamily="66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6DF68A-EC30-3C23-C0E9-181E2577D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4" y="3471334"/>
            <a:ext cx="8689976" cy="1371599"/>
          </a:xfrm>
        </p:spPr>
        <p:txBody>
          <a:bodyPr/>
          <a:lstStyle/>
          <a:p>
            <a:r>
              <a:rPr lang="en-US" dirty="0"/>
              <a:t>BLE TAG IDENTIFICATION WITH VISION ENHANCEMENT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678C0-C353-4166-B54B-BF58F033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4" y="715433"/>
            <a:ext cx="3460751" cy="23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ED50B-FC72-95D4-A676-5FE8DDB2F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7" y="940969"/>
            <a:ext cx="7133955" cy="538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F43DEE-5C74-10C3-DD0F-84DF794510AD}"/>
              </a:ext>
            </a:extLst>
          </p:cNvPr>
          <p:cNvSpPr/>
          <p:nvPr/>
        </p:nvSpPr>
        <p:spPr>
          <a:xfrm>
            <a:off x="403729" y="301760"/>
            <a:ext cx="33522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What you could expect,</a:t>
            </a:r>
          </a:p>
        </p:txBody>
      </p:sp>
    </p:spTree>
    <p:extLst>
      <p:ext uri="{BB962C8B-B14F-4D97-AF65-F5344CB8AC3E}">
        <p14:creationId xmlns:p14="http://schemas.microsoft.com/office/powerpoint/2010/main" val="254577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22015B-3727-493B-1083-5F39A2E858E8}"/>
              </a:ext>
            </a:extLst>
          </p:cNvPr>
          <p:cNvSpPr/>
          <p:nvPr/>
        </p:nvSpPr>
        <p:spPr>
          <a:xfrm>
            <a:off x="636382" y="483098"/>
            <a:ext cx="27735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Testing Procedure,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2F713-A9AC-5F5B-CBBF-07E2EE2938EE}"/>
              </a:ext>
            </a:extLst>
          </p:cNvPr>
          <p:cNvSpPr txBox="1"/>
          <p:nvPr/>
        </p:nvSpPr>
        <p:spPr>
          <a:xfrm>
            <a:off x="380894" y="1014979"/>
            <a:ext cx="820228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Mount the phone to the tripod as shown in the image on the right.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Attach the antenna board on top of the camera while aligning the center of the camera to the center antenna.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Collect the AoA data while maintaining the same structure.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While ensuring there is no rotation in other axes, rotated the phone about the y-axis and measure the level meter change and acquire the corresponding AoA data.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collected data perform the required calculations and arrive at the point cloud.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C1E497-6FCC-3668-040E-4311407E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104" y="678942"/>
            <a:ext cx="1922119" cy="25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005323B-ACFA-F077-30B9-4F4A947F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05" y="3982507"/>
            <a:ext cx="2642129" cy="19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EC3D8-FA5D-6E24-D4C5-34C35352873B}"/>
              </a:ext>
            </a:extLst>
          </p:cNvPr>
          <p:cNvSpPr txBox="1"/>
          <p:nvPr/>
        </p:nvSpPr>
        <p:spPr>
          <a:xfrm>
            <a:off x="8500005" y="309610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5F7E-57DB-4786-9EE6-2F2530485A53}"/>
              </a:ext>
            </a:extLst>
          </p:cNvPr>
          <p:cNvSpPr txBox="1"/>
          <p:nvPr/>
        </p:nvSpPr>
        <p:spPr>
          <a:xfrm>
            <a:off x="8593139" y="3601536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2</a:t>
            </a:r>
          </a:p>
        </p:txBody>
      </p:sp>
    </p:spTree>
    <p:extLst>
      <p:ext uri="{BB962C8B-B14F-4D97-AF65-F5344CB8AC3E}">
        <p14:creationId xmlns:p14="http://schemas.microsoft.com/office/powerpoint/2010/main" val="314221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435FFE-7314-3124-5AA1-F4FB1CDA813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4C7B-05E8-FD56-E52B-63C93D52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3" y="2312470"/>
            <a:ext cx="5175484" cy="3906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ABFB0-1484-D071-E389-131F4633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" y="950310"/>
            <a:ext cx="3263601" cy="246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81322-5B28-D5B3-5C91-3419A252F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73" y="950310"/>
            <a:ext cx="3402422" cy="25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19BAB8-7875-58A4-3D6C-5F1958ABBA07}"/>
              </a:ext>
            </a:extLst>
          </p:cNvPr>
          <p:cNvSpPr/>
          <p:nvPr/>
        </p:nvSpPr>
        <p:spPr>
          <a:xfrm>
            <a:off x="272246" y="0"/>
            <a:ext cx="8653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6CF19-0935-5E26-71F9-015985F0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" y="1004681"/>
            <a:ext cx="5427189" cy="4096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8D9727-8378-331D-691B-AD71B5280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43" y="858847"/>
            <a:ext cx="6071957" cy="45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B5070-1B6A-0122-BD95-C556006E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50" y="277507"/>
            <a:ext cx="3818626" cy="2882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A8F2F-9C83-8A6B-6F4B-55EB8002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1" y="277507"/>
            <a:ext cx="3461771" cy="2612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CC155-5F8C-23E8-0CA3-B165DB805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24" y="2208549"/>
            <a:ext cx="6090298" cy="45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63D9B7-AB64-35B9-EC51-8E752385860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Reverse Inspection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74F09-646F-7029-D1FA-A174B74F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2" y="2262304"/>
            <a:ext cx="7878813" cy="4053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06E40-9A4D-F6D5-6BAA-6DB8EA1E90FC}"/>
              </a:ext>
            </a:extLst>
          </p:cNvPr>
          <p:cNvSpPr txBox="1"/>
          <p:nvPr/>
        </p:nvSpPr>
        <p:spPr>
          <a:xfrm>
            <a:off x="198117" y="701319"/>
            <a:ext cx="9233618" cy="1113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By fixing the change in level meter angle, calculating the expected  values for angle of arrival before and after turn.</a:t>
            </a:r>
          </a:p>
          <a:p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1: Expectation for angle of arrival value before the turn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2: Expectation for angle of arrival after turning the camera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6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E4DB5-229F-20D2-7E1C-5B04015F19B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Azimuth Angle Ambiguity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/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l-G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arccos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  <a:p>
                <a:endParaRPr lang="en-US" sz="1600" b="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elevation angle</a:t>
                </a:r>
                <a:r>
                  <a:rPr lang="en-US" sz="1600" b="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azimuth angle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blipFill>
                <a:blip r:embed="rId2"/>
                <a:stretch>
                  <a:fillRect l="-1942" b="-60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20629D-41B7-EF15-8C31-C3E0EE8D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129553"/>
            <a:ext cx="6514702" cy="50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2979E-F4CA-47BE-2C23-22C94BB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8" y="3098800"/>
            <a:ext cx="3993487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6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B5C607-C546-5829-54E5-FCC1E9E417C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Solution: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6F528-5950-3843-9E10-262B6B5EDA65}"/>
              </a:ext>
            </a:extLst>
          </p:cNvPr>
          <p:cNvSpPr txBox="1"/>
          <p:nvPr/>
        </p:nvSpPr>
        <p:spPr>
          <a:xfrm>
            <a:off x="198117" y="701319"/>
            <a:ext cx="532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Making azimuth as negative for positive values of angle of arrival.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7DA2E-1B17-E647-F056-F993D88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70" y="3015859"/>
            <a:ext cx="6354983" cy="3013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43458-2979-7359-D858-E90CB934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2" y="2299169"/>
            <a:ext cx="4720955" cy="3563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5F19B-A6B4-5202-4C99-C14C0E9DF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6"/>
          <a:stretch/>
        </p:blipFill>
        <p:spPr>
          <a:xfrm>
            <a:off x="7209116" y="189561"/>
            <a:ext cx="3187950" cy="22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6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A38FBB-F0F6-10DE-AC1C-03B34E28145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414340-C0B0-EF46-7DF4-192F4B90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67" y="1330324"/>
            <a:ext cx="4818945" cy="36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6342E50-F867-9DB8-E5F2-4E002CA7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6" y="1330323"/>
            <a:ext cx="4873160" cy="36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677DF64F-03EC-63EA-4E6A-C3E5F083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3591983"/>
            <a:ext cx="3510447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401B6D0-B392-19E5-DE08-14B469AD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776155"/>
            <a:ext cx="3510446" cy="265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E1873B0-016B-D450-77A4-3B9B206D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76" y="158449"/>
            <a:ext cx="4542418" cy="34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05CEE37-083F-91C5-DA65-B90A3E5E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37" y="3132666"/>
            <a:ext cx="4737151" cy="3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1A40E2-3CA6-B4CD-CB0E-08109016D965}"/>
              </a:ext>
            </a:extLst>
          </p:cNvPr>
          <p:cNvSpPr/>
          <p:nvPr/>
        </p:nvSpPr>
        <p:spPr>
          <a:xfrm>
            <a:off x="330271" y="177607"/>
            <a:ext cx="5697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Multiple Slave,</a:t>
            </a:r>
          </a:p>
        </p:txBody>
      </p:sp>
    </p:spTree>
    <p:extLst>
      <p:ext uri="{BB962C8B-B14F-4D97-AF65-F5344CB8AC3E}">
        <p14:creationId xmlns:p14="http://schemas.microsoft.com/office/powerpoint/2010/main" val="291569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22813-2F40-878B-0111-543D9547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2101"/>
            <a:ext cx="2971799" cy="3477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5D27-A1C8-3475-12AE-C6E6DF367E87}"/>
              </a:ext>
            </a:extLst>
          </p:cNvPr>
          <p:cNvSpPr txBox="1"/>
          <p:nvPr/>
        </p:nvSpPr>
        <p:spPr>
          <a:xfrm flipH="1">
            <a:off x="4436533" y="306587"/>
            <a:ext cx="644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Problem:  Locating the BLE Device in a Screen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E674A-3690-CA85-8F12-5A6D4E2DD2E1}"/>
              </a:ext>
            </a:extLst>
          </p:cNvPr>
          <p:cNvSpPr txBox="1"/>
          <p:nvPr/>
        </p:nvSpPr>
        <p:spPr>
          <a:xfrm>
            <a:off x="3776133" y="760142"/>
            <a:ext cx="7366000" cy="132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1: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Rotation based wireless localization mechanism that accurately and robustly locates the BLE transmitter in the camera co-ordinate.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2: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 based matching mechanism that identifies target BLE devices with high accuracy in the camera screen.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887F1-1122-57DD-1378-1F2E8F6E404E}"/>
              </a:ext>
            </a:extLst>
          </p:cNvPr>
          <p:cNvSpPr txBox="1"/>
          <p:nvPr/>
        </p:nvSpPr>
        <p:spPr>
          <a:xfrm flipH="1">
            <a:off x="4436533" y="2173703"/>
            <a:ext cx="478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Research Problem: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6CDE9-94E9-55A7-23A0-5094802A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" y="4199466"/>
            <a:ext cx="2469206" cy="1534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0B09A-2197-F5C7-1B33-EA05BADA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24" y="4199466"/>
            <a:ext cx="4073009" cy="1552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1670E-9242-BB6B-D182-B01FF459DF29}"/>
              </a:ext>
            </a:extLst>
          </p:cNvPr>
          <p:cNvSpPr txBox="1"/>
          <p:nvPr/>
        </p:nvSpPr>
        <p:spPr>
          <a:xfrm>
            <a:off x="3776133" y="2505836"/>
            <a:ext cx="76369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Imitate the role of a BLE transmitter with a slave board on top of water bottle.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AoA data extracted using Ti master board together with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techniques match the device with suitable bottle.</a:t>
            </a:r>
          </a:p>
          <a:p>
            <a:pPr algn="just"/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4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1AF3EF-D1B7-5731-DFA1-CA831DEDD01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Angle Resolution Issue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4D1D2-76E2-3A6F-3E69-A2C3BBFD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8" y="1642212"/>
            <a:ext cx="5372850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2D590-EE9F-232B-47A6-8B079B754C9E}"/>
              </a:ext>
            </a:extLst>
          </p:cNvPr>
          <p:cNvSpPr txBox="1"/>
          <p:nvPr/>
        </p:nvSpPr>
        <p:spPr>
          <a:xfrm>
            <a:off x="530281" y="1126932"/>
            <a:ext cx="491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Extract from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aoa.c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– Angle of Arrival Calculation Ti Board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D88A9-D947-BB11-7E46-3C5263BFC60D}"/>
              </a:ext>
            </a:extLst>
          </p:cNvPr>
          <p:cNvSpPr txBox="1"/>
          <p:nvPr/>
        </p:nvSpPr>
        <p:spPr>
          <a:xfrm>
            <a:off x="638384" y="2630874"/>
            <a:ext cx="8071440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Only 8 bits are used for angle calculation. So the result cannot be accurate more than 360/256 &gt;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This imposes restrictions on possible point spread.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B6A5-8E1D-DA51-F84E-E4A8D40188FB}"/>
              </a:ext>
            </a:extLst>
          </p:cNvPr>
          <p:cNvSpPr txBox="1"/>
          <p:nvPr/>
        </p:nvSpPr>
        <p:spPr>
          <a:xfrm flipH="1">
            <a:off x="2342723" y="4119426"/>
            <a:ext cx="492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LET US ANALYZE THEM…!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386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DF863-9946-02D0-B868-056E8928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" y="894695"/>
            <a:ext cx="5709254" cy="441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9D7929-B948-98D4-8615-6C49D371D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47" y="894695"/>
            <a:ext cx="5709254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3F838-6549-BA18-139C-ABB675185057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Small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5501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574C5-853C-C726-7FE5-0B0AC88D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777315"/>
            <a:ext cx="5666077" cy="4386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827D7-6964-4BBD-28DC-9BE192859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59" y="777315"/>
            <a:ext cx="5666077" cy="438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A7C8A-C193-80E4-90E8-59E8C838AF6D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Large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44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177061-20B6-885D-F5AA-48E825FCE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" y="883920"/>
            <a:ext cx="5647092" cy="437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22905-8178-54FA-1C35-935CC2EA7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02" y="883920"/>
            <a:ext cx="5492696" cy="4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C0060-E308-BB18-AC53-C48B7BE4F1D0}"/>
              </a:ext>
            </a:extLst>
          </p:cNvPr>
          <p:cNvSpPr txBox="1"/>
          <p:nvPr/>
        </p:nvSpPr>
        <p:spPr>
          <a:xfrm>
            <a:off x="5277060" y="531636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Range: -30 -&gt; 30 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8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6F82F0D-FA97-DA5B-F378-42583248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0" y="879120"/>
            <a:ext cx="5574544" cy="4315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BDFD7F-9EBF-7F62-D845-A6EBD2C70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00" y="950100"/>
            <a:ext cx="5482852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1B6C4E-03FB-8153-D856-6D0E6F22C59D}"/>
              </a:ext>
            </a:extLst>
          </p:cNvPr>
          <p:cNvSpPr/>
          <p:nvPr/>
        </p:nvSpPr>
        <p:spPr>
          <a:xfrm>
            <a:off x="126062" y="0"/>
            <a:ext cx="27622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Antenna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48C43-C3AE-5FA7-E557-487F0577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01" y="1556181"/>
            <a:ext cx="1152308" cy="15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5FF877-D492-9247-F87C-11DFF671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778" y="455833"/>
            <a:ext cx="1570472" cy="11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E7ADDB-AE8D-0A28-CCF0-0D4782AF0295}"/>
              </a:ext>
            </a:extLst>
          </p:cNvPr>
          <p:cNvSpPr/>
          <p:nvPr/>
        </p:nvSpPr>
        <p:spPr>
          <a:xfrm>
            <a:off x="897796" y="1161345"/>
            <a:ext cx="9541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Choice - 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C63AB-F921-8830-8D28-19DEEB629D53}"/>
              </a:ext>
            </a:extLst>
          </p:cNvPr>
          <p:cNvCxnSpPr>
            <a:cxnSpLocks/>
          </p:cNvCxnSpPr>
          <p:nvPr/>
        </p:nvCxnSpPr>
        <p:spPr>
          <a:xfrm>
            <a:off x="5405034" y="554064"/>
            <a:ext cx="0" cy="3645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AFFB6A-7E98-4C30-05B0-A42462203093}"/>
              </a:ext>
            </a:extLst>
          </p:cNvPr>
          <p:cNvSpPr/>
          <p:nvPr/>
        </p:nvSpPr>
        <p:spPr>
          <a:xfrm>
            <a:off x="9971384" y="46166"/>
            <a:ext cx="101341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Choice - II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FB8EB5-6ECD-237D-2FAD-42E97C072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31" y="122525"/>
            <a:ext cx="1242560" cy="919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1145B-608D-D814-F36D-834095C93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321" y="122524"/>
            <a:ext cx="1269410" cy="9190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6F34F5-33EE-E715-1912-251BAF88C37A}"/>
              </a:ext>
            </a:extLst>
          </p:cNvPr>
          <p:cNvCxnSpPr/>
          <p:nvPr/>
        </p:nvCxnSpPr>
        <p:spPr>
          <a:xfrm>
            <a:off x="2956302" y="200055"/>
            <a:ext cx="201478" cy="18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BB799AD-D2C6-4F5F-22C1-E3404FBCC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797" y="46166"/>
            <a:ext cx="2081306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6D99D5-8E64-5C74-5AAA-D1FF20262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853" y="1920985"/>
            <a:ext cx="2193250" cy="17733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95A82A-7342-35B6-4878-30052511F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102" y="4294425"/>
            <a:ext cx="2139007" cy="1736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C5BA21-3A91-C4F1-A8F5-9E270F100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9068" y="1968285"/>
            <a:ext cx="2096527" cy="17369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CEBE87-8FCD-8E8B-6315-2ADF471D3A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062" y="3030158"/>
            <a:ext cx="1884902" cy="14819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F0EE66-92C1-07DD-660B-878CE8B5FC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2319" y="1119108"/>
            <a:ext cx="1575680" cy="1244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C5CC6B-1EDF-D9BE-B08E-2CE9736084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3267" y="2315116"/>
            <a:ext cx="1843641" cy="14819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86BB38-55A3-A234-EFE7-28D519C0AA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61" y="4598743"/>
            <a:ext cx="1884901" cy="15634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6D7061-EC76-3350-532B-FA27532DF9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5538" y="3992349"/>
            <a:ext cx="3094975" cy="22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24C7A7-4886-56CB-937A-15E48BF2EF47}"/>
              </a:ext>
            </a:extLst>
          </p:cNvPr>
          <p:cNvSpPr/>
          <p:nvPr/>
        </p:nvSpPr>
        <p:spPr>
          <a:xfrm>
            <a:off x="239066" y="180376"/>
            <a:ext cx="28696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Data Filtration: AoA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34D11-1D7B-3E0E-EB55-F35507AB1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2"/>
          <a:stretch/>
        </p:blipFill>
        <p:spPr>
          <a:xfrm>
            <a:off x="239066" y="847035"/>
            <a:ext cx="3109483" cy="258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251D6-6E72-A5CE-E623-8D5A7AFF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7" y="180376"/>
            <a:ext cx="5010267" cy="245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D0005-7954-7326-A7F4-0772A99C8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54" y="3554253"/>
            <a:ext cx="3455606" cy="2823936"/>
          </a:xfrm>
          <a:prstGeom prst="rect">
            <a:avLst/>
          </a:prstGeom>
        </p:spPr>
      </p:pic>
      <p:pic>
        <p:nvPicPr>
          <p:cNvPr id="11" name="Graphic 10" descr="Line arrow Counter clockwise curve">
            <a:extLst>
              <a:ext uri="{FF2B5EF4-FFF2-40B4-BE49-F238E27FC236}">
                <a16:creationId xmlns:a16="http://schemas.microsoft.com/office/drawing/2014/main" id="{361A2261-2989-1A91-D5A7-FA3B757EF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57435">
            <a:off x="4083996" y="1908967"/>
            <a:ext cx="758044" cy="758044"/>
          </a:xfrm>
          <a:prstGeom prst="rect">
            <a:avLst/>
          </a:prstGeom>
        </p:spPr>
      </p:pic>
      <p:pic>
        <p:nvPicPr>
          <p:cNvPr id="13" name="Graphic 12" descr="Splash">
            <a:extLst>
              <a:ext uri="{FF2B5EF4-FFF2-40B4-BE49-F238E27FC236}">
                <a16:creationId xmlns:a16="http://schemas.microsoft.com/office/drawing/2014/main" id="{724D0298-36E8-CC6C-AE51-90D0D7245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7818" y="22611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 Counter clockwise curve">
            <a:extLst>
              <a:ext uri="{FF2B5EF4-FFF2-40B4-BE49-F238E27FC236}">
                <a16:creationId xmlns:a16="http://schemas.microsoft.com/office/drawing/2014/main" id="{EA0F6CCB-437E-25F9-E9B5-CC1794760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055489">
            <a:off x="4989699" y="2560588"/>
            <a:ext cx="758044" cy="7580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C88B5C-F723-1064-71DF-4C8E4A5E2FA8}"/>
              </a:ext>
            </a:extLst>
          </p:cNvPr>
          <p:cNvSpPr/>
          <p:nvPr/>
        </p:nvSpPr>
        <p:spPr>
          <a:xfrm>
            <a:off x="1431752" y="3554253"/>
            <a:ext cx="10583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RAW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299B74-B859-4FA2-6E00-46450C5DC0B7}"/>
              </a:ext>
            </a:extLst>
          </p:cNvPr>
          <p:cNvSpPr/>
          <p:nvPr/>
        </p:nvSpPr>
        <p:spPr>
          <a:xfrm>
            <a:off x="7814343" y="3281957"/>
            <a:ext cx="3592650" cy="24622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Removed Anomalies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KNN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Local Outlier Ratio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Mean Absolute Difference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Isolation Forest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Interpolation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Cubic Spline Interpolation by choosing </a:t>
            </a:r>
            <a:b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</a:b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.5 accuracy</a:t>
            </a: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DEA530-28AA-3DEE-B2DE-1A01AB008B6A}"/>
              </a:ext>
            </a:extLst>
          </p:cNvPr>
          <p:cNvSpPr/>
          <p:nvPr/>
        </p:nvSpPr>
        <p:spPr>
          <a:xfrm>
            <a:off x="46338" y="4756135"/>
            <a:ext cx="4099199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Filtered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Scale Points Towards {Median/Mean/Mode}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Clamp the points by defining a threshold</a:t>
            </a:r>
          </a:p>
        </p:txBody>
      </p:sp>
    </p:spTree>
    <p:extLst>
      <p:ext uri="{BB962C8B-B14F-4D97-AF65-F5344CB8AC3E}">
        <p14:creationId xmlns:p14="http://schemas.microsoft.com/office/powerpoint/2010/main" val="4050856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1FEC4-9DA7-147A-432B-04B69BC07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6" y="973667"/>
            <a:ext cx="4826584" cy="36127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200B23-C88D-2B99-F94A-DEBE30E00421}"/>
              </a:ext>
            </a:extLst>
          </p:cNvPr>
          <p:cNvSpPr/>
          <p:nvPr/>
        </p:nvSpPr>
        <p:spPr>
          <a:xfrm>
            <a:off x="253415" y="0"/>
            <a:ext cx="53222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13E97-B242-0E80-1D71-1E423221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76" y="973668"/>
            <a:ext cx="4826584" cy="36348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4D467-DEC0-32ED-E4B6-B52D838DD800}"/>
              </a:ext>
            </a:extLst>
          </p:cNvPr>
          <p:cNvSpPr/>
          <p:nvPr/>
        </p:nvSpPr>
        <p:spPr>
          <a:xfrm>
            <a:off x="1031808" y="4698344"/>
            <a:ext cx="185820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OUT DOOR DATA 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D1452F-143F-3A3B-43D3-7D446DC9431B}"/>
              </a:ext>
            </a:extLst>
          </p:cNvPr>
          <p:cNvSpPr/>
          <p:nvPr/>
        </p:nvSpPr>
        <p:spPr>
          <a:xfrm>
            <a:off x="7764496" y="4698344"/>
            <a:ext cx="161775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INDOOR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7AB88-D563-ECCD-0EF7-4E8ADA19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759" y="5112895"/>
            <a:ext cx="3484707" cy="11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19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5A97A-AEA7-B8AB-93F4-680E7C6A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6" y="143359"/>
            <a:ext cx="3707596" cy="2790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C782-21F5-7909-854D-A50F7AB6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35" y="143359"/>
            <a:ext cx="3707595" cy="2789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E7EB-DD1B-B871-1A2E-168270986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098" y="3262392"/>
            <a:ext cx="3949651" cy="30066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773786-C685-FADF-A9E4-3C1A13FBF57C}"/>
              </a:ext>
            </a:extLst>
          </p:cNvPr>
          <p:cNvSpPr/>
          <p:nvPr/>
        </p:nvSpPr>
        <p:spPr>
          <a:xfrm>
            <a:off x="4629624" y="956868"/>
            <a:ext cx="18565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Increase Level Meter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Change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B8378D-7E53-EC04-150F-057551BF49B6}"/>
              </a:ext>
            </a:extLst>
          </p:cNvPr>
          <p:cNvCxnSpPr>
            <a:cxnSpLocks/>
          </p:cNvCxnSpPr>
          <p:nvPr/>
        </p:nvCxnSpPr>
        <p:spPr>
          <a:xfrm>
            <a:off x="4295384" y="1259237"/>
            <a:ext cx="270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A41D-C3D5-40EA-19EC-79E6884BC50B}"/>
              </a:ext>
            </a:extLst>
          </p:cNvPr>
          <p:cNvSpPr/>
          <p:nvPr/>
        </p:nvSpPr>
        <p:spPr>
          <a:xfrm rot="18338103">
            <a:off x="7798669" y="3663337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Camera Parameter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Adjustment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DDD4EB-1EE7-BE97-33D4-7123F2403A7F}"/>
              </a:ext>
            </a:extLst>
          </p:cNvPr>
          <p:cNvCxnSpPr>
            <a:cxnSpLocks/>
          </p:cNvCxnSpPr>
          <p:nvPr/>
        </p:nvCxnSpPr>
        <p:spPr>
          <a:xfrm flipH="1">
            <a:off x="7925662" y="3049292"/>
            <a:ext cx="1342324" cy="183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26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AF4A7-42C6-B85B-141B-A8AE2476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62" y="665159"/>
            <a:ext cx="6051861" cy="11494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E50F51-AE88-5607-3E4C-20E8B3EC9B17}"/>
              </a:ext>
            </a:extLst>
          </p:cNvPr>
          <p:cNvSpPr/>
          <p:nvPr/>
        </p:nvSpPr>
        <p:spPr>
          <a:xfrm>
            <a:off x="358117" y="119960"/>
            <a:ext cx="200728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From Previous Student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EEA3B-C8AD-60FD-63E5-9793F2EF3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2" y="1913417"/>
            <a:ext cx="7461633" cy="1225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028EA-B4AA-5B6A-205F-66CF9324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17" y="3670596"/>
            <a:ext cx="4695825" cy="1647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65968-1EF0-BFE7-E385-8DB13A54D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744" y="3627078"/>
            <a:ext cx="5008171" cy="15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454E7-B919-C768-B3D3-CE26C7E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64769"/>
            <a:ext cx="11023600" cy="54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2EB7BC-D52B-A376-0FC5-9C604B58E405}"/>
              </a:ext>
            </a:extLst>
          </p:cNvPr>
          <p:cNvSpPr/>
          <p:nvPr/>
        </p:nvSpPr>
        <p:spPr>
          <a:xfrm>
            <a:off x="4908618" y="201326"/>
            <a:ext cx="208903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CALIBRATION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5D779-EFA3-B7DB-3DFC-6E7D1C1C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0" y="3730952"/>
            <a:ext cx="4991604" cy="21585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86077E-6020-DB9E-BD2C-F1C88A7C2DFA}"/>
              </a:ext>
            </a:extLst>
          </p:cNvPr>
          <p:cNvCxnSpPr/>
          <p:nvPr/>
        </p:nvCxnSpPr>
        <p:spPr>
          <a:xfrm flipV="1">
            <a:off x="2340244" y="3022169"/>
            <a:ext cx="81366" cy="61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14ED5F-9AAD-7E01-986D-18C1AD67D68C}"/>
              </a:ext>
            </a:extLst>
          </p:cNvPr>
          <p:cNvSpPr/>
          <p:nvPr/>
        </p:nvSpPr>
        <p:spPr>
          <a:xfrm>
            <a:off x="1853924" y="3174372"/>
            <a:ext cx="275107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(c_x, c_y) =&gt; Calibration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B1E3BB-08D3-2749-9C3F-C391DEC8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76" y="896675"/>
            <a:ext cx="5587851" cy="36405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14A511-E486-C0D0-7243-C903F2EEBC43}"/>
              </a:ext>
            </a:extLst>
          </p:cNvPr>
          <p:cNvSpPr/>
          <p:nvPr/>
        </p:nvSpPr>
        <p:spPr>
          <a:xfrm>
            <a:off x="5955358" y="5027711"/>
            <a:ext cx="470994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Look for more Ideal Data and Calibration on More Data...!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D170E-ACA3-351B-67EA-6B2BD60B1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38" y="161636"/>
            <a:ext cx="3695280" cy="2708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2E3F10-C120-80DB-3CBF-0BC54144D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533" y="5454486"/>
            <a:ext cx="3333921" cy="8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22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9A85B-28CB-615F-4016-63BE3A2F5747}"/>
              </a:ext>
            </a:extLst>
          </p:cNvPr>
          <p:cNvSpPr txBox="1"/>
          <p:nvPr/>
        </p:nvSpPr>
        <p:spPr>
          <a:xfrm flipH="1">
            <a:off x="407094" y="196334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Constraint on Level Meter Change</a:t>
            </a:r>
            <a:endParaRPr lang="en-SG" sz="2000" b="1" dirty="0">
              <a:highlight>
                <a:srgbClr val="FFFF00"/>
              </a:highlight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96CD8-F485-B2E0-A4C8-75435BE0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81" y="655750"/>
            <a:ext cx="7782149" cy="5677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/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400"/>
                </a:pPr>
                <a:r>
                  <a:rPr lang="en-US" dirty="0">
                    <a:solidFill>
                      <a:srgbClr val="000000"/>
                    </a:solidFill>
                    <a:latin typeface="Adobe Ming Std L" panose="02020300000000000000" pitchFamily="18" charset="-128"/>
                    <a:ea typeface="Adobe Ming Std L" panose="02020300000000000000" pitchFamily="18" charset="-128"/>
                    <a:cs typeface="Calibri" panose="020F0502020204030204" pitchFamily="34" charset="0"/>
                  </a:rPr>
                  <a:t>FOV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83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SG" dirty="0"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blipFill>
                <a:blip r:embed="rId3"/>
                <a:stretch>
                  <a:fillRect l="-1541" b="-189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0B22B75-D953-9E9F-CB19-EB7D9782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204" y="196334"/>
            <a:ext cx="2257902" cy="5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7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75107-F5D8-7A70-72FF-8C5903502CC9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Compressed Sensing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45C69-6E10-8CE0-65D1-9318121B50BF}"/>
              </a:ext>
            </a:extLst>
          </p:cNvPr>
          <p:cNvSpPr txBox="1"/>
          <p:nvPr/>
        </p:nvSpPr>
        <p:spPr>
          <a:xfrm flipH="1">
            <a:off x="197591" y="191168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Related Idea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AA24-1648-C7E9-214A-F60FEACDFF6F}"/>
              </a:ext>
            </a:extLst>
          </p:cNvPr>
          <p:cNvSpPr txBox="1"/>
          <p:nvPr/>
        </p:nvSpPr>
        <p:spPr>
          <a:xfrm>
            <a:off x="197591" y="2312386"/>
            <a:ext cx="11196533" cy="169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Since we expect the data to be denser only in the locations of devices the points vector can be considered sparse in pixel domain.</a:t>
            </a:r>
            <a:endParaRPr lang="en-SG" dirty="0"/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accuracy limitation it is visible that we can only identify the points according to a very low resolution grid.</a:t>
            </a:r>
            <a:endParaRPr lang="en-SG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6CD0-08FF-DE18-C6A4-EAFECC256D00}"/>
              </a:ext>
            </a:extLst>
          </p:cNvPr>
          <p:cNvSpPr txBox="1"/>
          <p:nvPr/>
        </p:nvSpPr>
        <p:spPr>
          <a:xfrm flipH="1">
            <a:off x="96305" y="3947211"/>
            <a:ext cx="497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Possible Problem Formation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DFBA-5AEB-0AB1-238F-A1C51EAD12E1}"/>
              </a:ext>
            </a:extLst>
          </p:cNvPr>
          <p:cNvSpPr txBox="1"/>
          <p:nvPr/>
        </p:nvSpPr>
        <p:spPr>
          <a:xfrm>
            <a:off x="197591" y="4528891"/>
            <a:ext cx="10801350" cy="867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If we can measure a low resolution grid data for possible locations. Can we use this to recreate a more accurate pixel location? </a:t>
            </a:r>
            <a:endParaRPr lang="en-SG" dirty="0">
              <a:effectLst/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/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𝐶h𝑜𝑜𝑠𝑒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𝑚𝑎𝑘𝑒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𝑠𝑝𝑎𝑟𝑠𝑒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blipFill>
                <a:blip r:embed="rId2"/>
                <a:stretch>
                  <a:fillRect l="-1308" r="-1308" b="-369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68DA16-89F8-A5D9-C8E0-CB1E68342552}"/>
              </a:ext>
            </a:extLst>
          </p:cNvPr>
          <p:cNvSpPr txBox="1"/>
          <p:nvPr/>
        </p:nvSpPr>
        <p:spPr>
          <a:xfrm>
            <a:off x="361950" y="571386"/>
            <a:ext cx="3562349" cy="118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Representation based on Some Basis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Measurement                                         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Problem	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					  : </a:t>
            </a:r>
            <a:endParaRPr lang="en-S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/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blipFill>
                <a:blip r:embed="rId3"/>
                <a:stretch>
                  <a:fillRect l="-7634" r="-10687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/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𝑠𝑝𝑎𝑟𝑠𝑒𝑠𝑡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𝑠𝑎𝑡𝑖𝑠𝑓𝑦𝑖𝑛𝑔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𝑎𝑐h𝑖𝑒𝑣𝑒𝑑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𝑟𝑒𝑑𝑢𝑐𝑖𝑛𝑔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blipFill>
                <a:blip r:embed="rId4"/>
                <a:stretch>
                  <a:fillRect l="-241" r="-401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62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56F68-5230-41CA-487C-2B9F00A01137}"/>
              </a:ext>
            </a:extLst>
          </p:cNvPr>
          <p:cNvSpPr txBox="1"/>
          <p:nvPr/>
        </p:nvSpPr>
        <p:spPr>
          <a:xfrm>
            <a:off x="198117" y="741114"/>
            <a:ext cx="473206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4B8AB-1532-0EE1-B377-3BFE205FDE5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Algorithm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F920B-7267-13C7-C407-A8F39ACEB2D8}"/>
              </a:ext>
            </a:extLst>
          </p:cNvPr>
          <p:cNvSpPr txBox="1"/>
          <p:nvPr/>
        </p:nvSpPr>
        <p:spPr>
          <a:xfrm>
            <a:off x="88686" y="556837"/>
            <a:ext cx="11196533" cy="334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Divide the image into a low resolution grid.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Apply the voting scheme: For each pair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possible angle of arrival we calculate the relevant pixel and vote for the relevant section in the low resolution image.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votes we allocate the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area for corresponding slave by giving priority to the slave with maximum vote.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Two possibilities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only one section to a slave.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all possible sections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EBB6-F875-38D2-FB3A-1308A41557BA}"/>
              </a:ext>
            </a:extLst>
          </p:cNvPr>
          <p:cNvSpPr txBox="1"/>
          <p:nvPr/>
        </p:nvSpPr>
        <p:spPr>
          <a:xfrm>
            <a:off x="198117" y="4431706"/>
            <a:ext cx="11196533" cy="85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Help to handle the overlapping problem of pixels.</a:t>
            </a:r>
          </a:p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Later we can use the compressed sensing for the recreation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more accurate location.</a:t>
            </a:r>
            <a:endParaRPr lang="en-US" sz="1800" kern="1200" dirty="0">
              <a:solidFill>
                <a:srgbClr val="000000"/>
              </a:solidFill>
              <a:effectLst/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0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5E29C-14E8-FAA1-1425-7481999E5AD9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Homography Based Matching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0B292-4504-64D0-08BD-2A19DB8F1E08}"/>
              </a:ext>
            </a:extLst>
          </p:cNvPr>
          <p:cNvSpPr txBox="1"/>
          <p:nvPr/>
        </p:nvSpPr>
        <p:spPr>
          <a:xfrm>
            <a:off x="211665" y="1124653"/>
            <a:ext cx="10346268" cy="165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Take a photo in the initial position of phone camera. Rotate the phone camera by a small angle and take another photo.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Mask-out the bottles using mask RCNN model in both the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masks and find the corresponding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area coming under the point clouds and find the corresponding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matrices match the point clouds with bottles.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A09E-63C3-188E-336C-51AE92B1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" y="3098052"/>
            <a:ext cx="5811061" cy="313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D6349-85D4-1581-F038-9DE0701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64" y="3949070"/>
            <a:ext cx="5401920" cy="11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1F7AE-D863-564B-5315-1C3F45CF4CAD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DEMO</a:t>
            </a:r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: Finding Homography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E11B-14F3-6646-F6A1-38FDE63CE180}"/>
              </a:ext>
            </a:extLst>
          </p:cNvPr>
          <p:cNvSpPr txBox="1"/>
          <p:nvPr/>
        </p:nvSpPr>
        <p:spPr>
          <a:xfrm>
            <a:off x="298448" y="849405"/>
            <a:ext cx="11258551" cy="124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Good feature points together with their descriptors(SIFT Feature Descriptor) are extracted from the two images.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K-Nearest Neighbor algorithm two nearest neighbors for feature points in one image are separated from  feature points of the other image.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ratio test on the two matches I sorted the good matches.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good matches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homography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 matrix is calculated.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37E183-699B-C827-30AC-B9A8A74F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4" y="2389012"/>
            <a:ext cx="59436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BDDD4B3-8275-4146-4B62-132D64F6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2027237"/>
            <a:ext cx="4405256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8338E1E-3E28-D2B4-F1D3-82729C76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3" y="4542722"/>
            <a:ext cx="5193450" cy="162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FE9E7-46FC-D75E-9902-3AB75951AACD}"/>
              </a:ext>
            </a:extLst>
          </p:cNvPr>
          <p:cNvSpPr txBox="1"/>
          <p:nvPr/>
        </p:nvSpPr>
        <p:spPr>
          <a:xfrm>
            <a:off x="7851775" y="4197786"/>
            <a:ext cx="162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162468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FF23B-7DF6-A9E3-3768-8F05BD465F36}"/>
              </a:ext>
            </a:extLst>
          </p:cNvPr>
          <p:cNvSpPr txBox="1"/>
          <p:nvPr/>
        </p:nvSpPr>
        <p:spPr>
          <a:xfrm flipH="1">
            <a:off x="198117" y="189561"/>
            <a:ext cx="2917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Rotation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3780A-EBAB-145E-E984-BE70536F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79" y="676480"/>
            <a:ext cx="8256375" cy="2743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8B42D-FF4E-A4E8-F3ED-5B32EF48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78" y="3506807"/>
            <a:ext cx="8256375" cy="2743477"/>
          </a:xfrm>
          <a:prstGeom prst="rect">
            <a:avLst/>
          </a:prstGeom>
        </p:spPr>
      </p:pic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9C480A06-1A94-26CC-0E78-A3A397393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1321872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FE6B0451-AD10-AE82-0620-FB489EA5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3964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0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CF5F3FA-5C5A-DB09-8564-484702FB3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59694"/>
            <a:ext cx="6646334" cy="27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27680-4325-2731-31B4-52D5BB942905}"/>
              </a:ext>
            </a:extLst>
          </p:cNvPr>
          <p:cNvSpPr txBox="1"/>
          <p:nvPr/>
        </p:nvSpPr>
        <p:spPr>
          <a:xfrm flipH="1">
            <a:off x="8326117" y="133290"/>
            <a:ext cx="428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B6D9-FA2F-6238-436A-9C09F1D4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24729"/>
            <a:ext cx="8605839" cy="269987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79840E5-7CB7-DC94-287B-20F47D369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1172" y="1374001"/>
            <a:ext cx="914400" cy="91440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33B4F6A9-C522-9794-0E9B-B66DE6B8A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9039" y="46287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5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6DD1B0-8002-D200-FA20-CDCAEB6FEA5C}"/>
              </a:ext>
            </a:extLst>
          </p:cNvPr>
          <p:cNvSpPr txBox="1"/>
          <p:nvPr/>
        </p:nvSpPr>
        <p:spPr>
          <a:xfrm flipH="1">
            <a:off x="333583" y="209490"/>
            <a:ext cx="526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Performance - Previous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4026E-DFE3-082E-D860-11B63AD36940}"/>
              </a:ext>
            </a:extLst>
          </p:cNvPr>
          <p:cNvSpPr txBox="1"/>
          <p:nvPr/>
        </p:nvSpPr>
        <p:spPr>
          <a:xfrm flipH="1">
            <a:off x="108104" y="736422"/>
            <a:ext cx="5262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Azimuth and Elevation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F6C68-FED2-75C3-1260-80B1F8A7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" y="1087899"/>
            <a:ext cx="4836669" cy="1453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6087C-5FCE-B1CB-0BA6-D53650F3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1" y="3899443"/>
            <a:ext cx="4836669" cy="1458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AE113-F554-032F-3244-A61D03EBBA1D}"/>
                  </a:ext>
                </a:extLst>
              </p:cNvPr>
              <p:cNvSpPr txBox="1"/>
              <p:nvPr/>
            </p:nvSpPr>
            <p:spPr>
              <a:xfrm flipH="1">
                <a:off x="155349" y="2707299"/>
                <a:ext cx="496296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Median Error </a:t>
                </a: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  <a:sym typeface="Wingdings" panose="05000000000000000000" pitchFamily="2" charset="2"/>
                  </a:rPr>
                  <a:t> </a:t>
                </a: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 Azimuth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</m:ctrlPr>
                      </m:sSupPr>
                      <m:e>
                        <m:r>
                          <a:rPr lang="en-US" sz="1000" i="1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  <m:t>2.2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 ; Elevation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  <m:t>3.1</m:t>
                        </m:r>
                      </m:e>
                      <m:sup>
                        <m:r>
                          <a:rPr lang="en-US" sz="1000" i="1">
                            <a:latin typeface="Cambria Math" panose="02040503050406030204" pitchFamily="18" charset="0"/>
                            <a:ea typeface="Adobe Myungjo Std M" panose="02020600000000000000" pitchFamily="18" charset="-128"/>
                          </a:rPr>
                          <m:t>𝑜</m:t>
                        </m:r>
                      </m:sup>
                    </m:sSup>
                  </m:oMath>
                </a14:m>
                <a:endParaRPr lang="en-US" sz="1000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Position Accuracy </a:t>
                </a: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  <a:sym typeface="Wingdings" panose="05000000000000000000" pitchFamily="2" charset="2"/>
                  </a:rPr>
                  <a:t></a:t>
                </a: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 Median – 246; 95-percentile – 481 (4032 * 3024)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Master is 1m apart from slave, Median 246 equivalent to 8.3cm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AE113-F554-032F-3244-A61D03EBB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5349" y="2707299"/>
                <a:ext cx="4962965" cy="553998"/>
              </a:xfrm>
              <a:prstGeom prst="rect">
                <a:avLst/>
              </a:prstGeom>
              <a:blipFill>
                <a:blip r:embed="rId4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4D1A07-6315-16F4-32BE-A127AF51C831}"/>
              </a:ext>
            </a:extLst>
          </p:cNvPr>
          <p:cNvSpPr txBox="1"/>
          <p:nvPr/>
        </p:nvSpPr>
        <p:spPr>
          <a:xfrm flipH="1">
            <a:off x="44955" y="3596704"/>
            <a:ext cx="496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Impact of 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4AF0E-A24D-0ABA-517D-09F500EDC8CC}"/>
              </a:ext>
            </a:extLst>
          </p:cNvPr>
          <p:cNvSpPr txBox="1"/>
          <p:nvPr/>
        </p:nvSpPr>
        <p:spPr>
          <a:xfrm flipH="1">
            <a:off x="5939477" y="354470"/>
            <a:ext cx="496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Impact of Level Meter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278B5-0E35-BB29-8CF3-DA9EA8C69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731" y="609600"/>
            <a:ext cx="3465682" cy="165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D89CB5-0081-5C68-1844-A692B068C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963" y="2744559"/>
            <a:ext cx="5270771" cy="1816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12ABCB-5893-F00A-60C7-D70282F45508}"/>
              </a:ext>
            </a:extLst>
          </p:cNvPr>
          <p:cNvSpPr txBox="1"/>
          <p:nvPr/>
        </p:nvSpPr>
        <p:spPr>
          <a:xfrm flipH="1">
            <a:off x="5871026" y="2382165"/>
            <a:ext cx="496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Impact of Tripod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84B00-9FD8-6D72-EA35-1A5B8ACF2FFC}"/>
              </a:ext>
            </a:extLst>
          </p:cNvPr>
          <p:cNvSpPr txBox="1"/>
          <p:nvPr/>
        </p:nvSpPr>
        <p:spPr>
          <a:xfrm flipH="1">
            <a:off x="5939476" y="4649143"/>
            <a:ext cx="496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246 </a:t>
            </a:r>
            <a:r>
              <a:rPr lang="en-US" sz="1000" dirty="0">
                <a:latin typeface="Adobe Myungjo Std M" panose="02020600000000000000" pitchFamily="18" charset="-128"/>
                <a:ea typeface="Adobe Myungjo Std M" panose="02020600000000000000" pitchFamily="18" charset="-128"/>
                <a:sym typeface="Wingdings" panose="05000000000000000000" pitchFamily="2" charset="2"/>
              </a:rPr>
              <a:t> 280</a:t>
            </a:r>
            <a:endParaRPr lang="en-US" sz="1000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4F46D7-682A-0CCD-80EC-EB6FEE50E70E}"/>
              </a:ext>
            </a:extLst>
          </p:cNvPr>
          <p:cNvSpPr txBox="1"/>
          <p:nvPr/>
        </p:nvSpPr>
        <p:spPr>
          <a:xfrm flipH="1">
            <a:off x="333583" y="209490"/>
            <a:ext cx="526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Computational Efficiency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115D0-3AD4-ECE1-755A-50CF63F9D2CD}"/>
              </a:ext>
            </a:extLst>
          </p:cNvPr>
          <p:cNvSpPr txBox="1"/>
          <p:nvPr/>
        </p:nvSpPr>
        <p:spPr>
          <a:xfrm flipH="1">
            <a:off x="333583" y="1190756"/>
            <a:ext cx="9445417" cy="165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Vectorization.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Reduction of unnecessary calculation while preserving the whole information.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Consideration of computational expense on Homography calculation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RANSAC : Random Sample Consensus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LMEDS: Least Median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3FE4D-87E4-2016-540A-AB88D6A1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973" y="344085"/>
            <a:ext cx="3010320" cy="576342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F53016-8ADD-5E4E-2479-59D9EF29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80" y="3695766"/>
            <a:ext cx="6935895" cy="21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99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2561A-FCF1-3683-3A26-196F1B899CF3}"/>
              </a:ext>
            </a:extLst>
          </p:cNvPr>
          <p:cNvSpPr/>
          <p:nvPr/>
        </p:nvSpPr>
        <p:spPr>
          <a:xfrm>
            <a:off x="194761" y="248109"/>
            <a:ext cx="35974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58A4-5024-7679-D689-9861D48C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4"/>
          <a:stretch/>
        </p:blipFill>
        <p:spPr>
          <a:xfrm>
            <a:off x="4004733" y="787401"/>
            <a:ext cx="7268104" cy="309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789A7-87ED-E54E-5B99-B98CFF9F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88" y="4289424"/>
            <a:ext cx="4562975" cy="159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27649-8521-9C5C-3B82-14DFF33B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2" y="4573233"/>
            <a:ext cx="2790825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9ADA2-7FEA-8ECD-6B51-44FC2EF3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4" y="1482901"/>
            <a:ext cx="2640996" cy="30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81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E785D-B783-6063-FD64-2E6ECA268BF3}"/>
              </a:ext>
            </a:extLst>
          </p:cNvPr>
          <p:cNvSpPr/>
          <p:nvPr/>
        </p:nvSpPr>
        <p:spPr>
          <a:xfrm>
            <a:off x="146793" y="62754"/>
            <a:ext cx="69140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3D Model For Antenna Board,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C6C32-D593-139F-28CE-01C93955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4" y="1920968"/>
            <a:ext cx="3443848" cy="3260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EC0654-A846-629E-E4BF-C9790E01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3" y="881064"/>
            <a:ext cx="2347440" cy="179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20F92-2C4A-2ACC-B75A-B1115605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44" y="3013263"/>
            <a:ext cx="3422712" cy="30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A19B3-53B5-3DA2-780B-810C9C930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68" y="421098"/>
            <a:ext cx="3773968" cy="50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9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D7CE07-6B8D-BD7C-F6C1-B12CE4464B7F}"/>
              </a:ext>
            </a:extLst>
          </p:cNvPr>
          <p:cNvSpPr/>
          <p:nvPr/>
        </p:nvSpPr>
        <p:spPr>
          <a:xfrm>
            <a:off x="3103758" y="2080740"/>
            <a:ext cx="36487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Experiments….!</a:t>
            </a:r>
          </a:p>
        </p:txBody>
      </p:sp>
    </p:spTree>
    <p:extLst>
      <p:ext uri="{BB962C8B-B14F-4D97-AF65-F5344CB8AC3E}">
        <p14:creationId xmlns:p14="http://schemas.microsoft.com/office/powerpoint/2010/main" val="2179047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4E46DE-04DB-8B27-0BFE-18C8DBA24FFD}"/>
              </a:ext>
            </a:extLst>
          </p:cNvPr>
          <p:cNvSpPr/>
          <p:nvPr/>
        </p:nvSpPr>
        <p:spPr>
          <a:xfrm>
            <a:off x="282560" y="132045"/>
            <a:ext cx="39356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Localization of Multi slaves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ED7EF-8988-FE34-4710-9E23CCB9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7" y="1312292"/>
            <a:ext cx="4969184" cy="145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27CE11-76E1-2AA6-5C04-3D153590BAA2}"/>
              </a:ext>
            </a:extLst>
          </p:cNvPr>
          <p:cNvSpPr/>
          <p:nvPr/>
        </p:nvSpPr>
        <p:spPr>
          <a:xfrm>
            <a:off x="170940" y="855029"/>
            <a:ext cx="103105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Tripod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4D13E-A4A2-7030-D886-8983A6320C06}"/>
              </a:ext>
            </a:extLst>
          </p:cNvPr>
          <p:cNvSpPr/>
          <p:nvPr/>
        </p:nvSpPr>
        <p:spPr>
          <a:xfrm>
            <a:off x="337653" y="2912224"/>
            <a:ext cx="69762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1B381-2705-631D-E3E0-B7F8DFA6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7" y="3281651"/>
            <a:ext cx="4969184" cy="1645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D4593-2D71-FC51-FCA1-0FABD2FB8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024" y="968557"/>
            <a:ext cx="4304177" cy="33055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4315EF-A911-C8C1-570F-891EB7C12CB4}"/>
              </a:ext>
            </a:extLst>
          </p:cNvPr>
          <p:cNvSpPr/>
          <p:nvPr/>
        </p:nvSpPr>
        <p:spPr>
          <a:xfrm>
            <a:off x="337653" y="4969419"/>
            <a:ext cx="17764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Free Rotation??</a:t>
            </a:r>
          </a:p>
        </p:txBody>
      </p:sp>
    </p:spTree>
    <p:extLst>
      <p:ext uri="{BB962C8B-B14F-4D97-AF65-F5344CB8AC3E}">
        <p14:creationId xmlns:p14="http://schemas.microsoft.com/office/powerpoint/2010/main" val="8628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4E46DE-04DB-8B27-0BFE-18C8DBA24FFD}"/>
              </a:ext>
            </a:extLst>
          </p:cNvPr>
          <p:cNvSpPr/>
          <p:nvPr/>
        </p:nvSpPr>
        <p:spPr>
          <a:xfrm>
            <a:off x="133653" y="131707"/>
            <a:ext cx="545854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Effect of Acquisition Time on Accuracy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7CE11-76E1-2AA6-5C04-3D153590BAA2}"/>
              </a:ext>
            </a:extLst>
          </p:cNvPr>
          <p:cNvSpPr/>
          <p:nvPr/>
        </p:nvSpPr>
        <p:spPr>
          <a:xfrm>
            <a:off x="337653" y="855029"/>
            <a:ext cx="19976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Ideal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4D13E-A4A2-7030-D886-8983A6320C06}"/>
              </a:ext>
            </a:extLst>
          </p:cNvPr>
          <p:cNvSpPr/>
          <p:nvPr/>
        </p:nvSpPr>
        <p:spPr>
          <a:xfrm>
            <a:off x="337653" y="2859200"/>
            <a:ext cx="24048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Reflective 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450C82-871F-A91C-C4EE-5C454FC6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19" y="3273482"/>
            <a:ext cx="5176032" cy="1694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73BFE-0F75-B361-BEAC-C4935D64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9" y="1221003"/>
            <a:ext cx="5214007" cy="1703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357A96-034A-FE63-B5D8-808CA246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217" y="428811"/>
            <a:ext cx="2548809" cy="2139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503722-506C-9D39-E43B-D386CCEA1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765" y="2799257"/>
            <a:ext cx="2617712" cy="2213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FF333B-6105-FC10-6D8D-543AD8836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944" y="1373726"/>
            <a:ext cx="3107872" cy="26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6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4E46DE-04DB-8B27-0BFE-18C8DBA24FFD}"/>
              </a:ext>
            </a:extLst>
          </p:cNvPr>
          <p:cNvSpPr/>
          <p:nvPr/>
        </p:nvSpPr>
        <p:spPr>
          <a:xfrm>
            <a:off x="665853" y="131707"/>
            <a:ext cx="43941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Effect of Distance on Accuracy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7CE11-76E1-2AA6-5C04-3D153590BAA2}"/>
              </a:ext>
            </a:extLst>
          </p:cNvPr>
          <p:cNvSpPr/>
          <p:nvPr/>
        </p:nvSpPr>
        <p:spPr>
          <a:xfrm>
            <a:off x="596542" y="855029"/>
            <a:ext cx="1479892" cy="31085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One Slave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algn="ctr"/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Two Slave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algn="ctr"/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Three Slave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1D5D7-407F-F4F3-7F8F-322ABBCF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88" y="700373"/>
            <a:ext cx="4741817" cy="1539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1F66C-DDF3-7128-DC49-B0858313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88" y="2240290"/>
            <a:ext cx="4676503" cy="1515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370DA2-14B0-EAD9-94D9-22E84F5F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88" y="3755389"/>
            <a:ext cx="4678800" cy="1515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B97CF-B1C6-B135-EB14-1CC024A84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758" y="51163"/>
            <a:ext cx="2314575" cy="1943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79A2DD-B624-966A-FA57-A827EFE30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758" y="4507129"/>
            <a:ext cx="2283995" cy="1943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8F0F46-6A77-C473-8BF1-532C4A435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861" y="1823357"/>
            <a:ext cx="3400425" cy="28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31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B0845-3C1D-7ADA-80D5-B25BC6A6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47" y="322927"/>
            <a:ext cx="6052745" cy="46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D95225-89E2-6B22-929F-36034F39AA0B}"/>
              </a:ext>
            </a:extLst>
          </p:cNvPr>
          <p:cNvSpPr/>
          <p:nvPr/>
        </p:nvSpPr>
        <p:spPr>
          <a:xfrm>
            <a:off x="343383" y="273509"/>
            <a:ext cx="54168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Indoor 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C501C-C867-5151-801F-F7C695041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68" y="3429000"/>
            <a:ext cx="2141545" cy="28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38B916-7CBA-E126-C8E4-6F99CBF7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4" y="859824"/>
            <a:ext cx="4930328" cy="49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24EA0F-D05C-1ACD-C8C1-400C1183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58" y="1097799"/>
            <a:ext cx="2462363" cy="1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6BA70D-5DB4-E477-BE77-BFE26FD0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395557"/>
            <a:ext cx="2588284" cy="19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99F2D9-F62C-BE84-97C9-52AC6194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2842404"/>
            <a:ext cx="2864955" cy="21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8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2844E-23C0-3488-0757-F15F048841CD}"/>
              </a:ext>
            </a:extLst>
          </p:cNvPr>
          <p:cNvSpPr/>
          <p:nvPr/>
        </p:nvSpPr>
        <p:spPr>
          <a:xfrm>
            <a:off x="235983" y="273509"/>
            <a:ext cx="563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Outdoor Environment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5A6F0-6478-F6F4-73E7-0FA47E08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32" y="4350500"/>
            <a:ext cx="14668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5AB1B-5A33-3771-126A-F30ACFBE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8" y="888520"/>
            <a:ext cx="5098212" cy="509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87E1B2-002F-DC8B-D5C7-EFA85BFD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54" y="1497941"/>
            <a:ext cx="3039283" cy="22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4288EC-F037-17EB-8643-2693C48D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28" y="273509"/>
            <a:ext cx="30003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D4577CB-BC4B-010B-71A4-C6728DD6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8" y="2530934"/>
            <a:ext cx="29051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0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9F3FE-ACAA-CF23-3D13-B7168F07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0" y="1622613"/>
            <a:ext cx="4925953" cy="2560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6E09D-8EC9-D748-945F-62123146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88" y="928967"/>
            <a:ext cx="6293890" cy="48622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AA11DF-8C8D-9EA8-685C-D5BA2F308CDD}"/>
              </a:ext>
            </a:extLst>
          </p:cNvPr>
          <p:cNvSpPr/>
          <p:nvPr/>
        </p:nvSpPr>
        <p:spPr>
          <a:xfrm>
            <a:off x="329619" y="71718"/>
            <a:ext cx="87895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Understanding the Camera Structure,</a:t>
            </a:r>
          </a:p>
        </p:txBody>
      </p:sp>
    </p:spTree>
    <p:extLst>
      <p:ext uri="{BB962C8B-B14F-4D97-AF65-F5344CB8AC3E}">
        <p14:creationId xmlns:p14="http://schemas.microsoft.com/office/powerpoint/2010/main" val="42106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8C7FF5-58F7-763A-DC32-23068F15FDBB}"/>
              </a:ext>
            </a:extLst>
          </p:cNvPr>
          <p:cNvSpPr/>
          <p:nvPr/>
        </p:nvSpPr>
        <p:spPr>
          <a:xfrm>
            <a:off x="2717003" y="256576"/>
            <a:ext cx="51908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Mask RCNN for Bottle Segmentation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E663A2-12CC-B4CB-32E0-B6E8A904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75846"/>
            <a:ext cx="59436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AD6ED-EE57-E546-8D41-4ED4BF9CA180}"/>
              </a:ext>
            </a:extLst>
          </p:cNvPr>
          <p:cNvSpPr txBox="1"/>
          <p:nvPr/>
        </p:nvSpPr>
        <p:spPr>
          <a:xfrm>
            <a:off x="6597027" y="2016968"/>
            <a:ext cx="4705973" cy="199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Purpose : Imitating the role of BLE transmitter with bottle with slave board on top. Masking bottle is seen as substitute of masking out BLE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Results obtained with pre-trained weight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Transfer Learning???</a:t>
            </a:r>
          </a:p>
        </p:txBody>
      </p:sp>
    </p:spTree>
    <p:extLst>
      <p:ext uri="{BB962C8B-B14F-4D97-AF65-F5344CB8AC3E}">
        <p14:creationId xmlns:p14="http://schemas.microsoft.com/office/powerpoint/2010/main" val="246261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26D5E-CA6B-A150-6728-D8A078FCD9D9}"/>
              </a:ext>
            </a:extLst>
          </p:cNvPr>
          <p:cNvSpPr/>
          <p:nvPr/>
        </p:nvSpPr>
        <p:spPr>
          <a:xfrm>
            <a:off x="484094" y="483098"/>
            <a:ext cx="30780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Handling Multi Slave,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0D6CE-857C-C639-6D45-9123159AD510}"/>
              </a:ext>
            </a:extLst>
          </p:cNvPr>
          <p:cNvSpPr txBox="1"/>
          <p:nvPr/>
        </p:nvSpPr>
        <p:spPr>
          <a:xfrm>
            <a:off x="484094" y="1156447"/>
            <a:ext cx="1047974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Issue – Was not able to differentiate between multiple slaves when we collect data in the same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Importance – Using K-Nearest Neighbors Algorithm to sort out best points, Pixel calculation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As long as we receive acknowledgement from a slave, we have a connection handle assigned to it.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Using the connection handle as the mean to differentiate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Storing the Mapping in dictionary and use it for device indication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FEAA-D2B9-B532-13FE-82518846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3" y="2407832"/>
            <a:ext cx="1146909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738</TotalTime>
  <Words>1166</Words>
  <Application>Microsoft Office PowerPoint</Application>
  <PresentationFormat>Widescreen</PresentationFormat>
  <Paragraphs>166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Adobe Ming Std L</vt:lpstr>
      <vt:lpstr>Adobe Myungjo Std M</vt:lpstr>
      <vt:lpstr>Arial</vt:lpstr>
      <vt:lpstr>Bahnschrift Light</vt:lpstr>
      <vt:lpstr>Bell MT</vt:lpstr>
      <vt:lpstr>Bradley Hand ITC</vt:lpstr>
      <vt:lpstr>Cambria Math</vt:lpstr>
      <vt:lpstr>Impact</vt:lpstr>
      <vt:lpstr>Wingdings</vt:lpstr>
      <vt:lpstr>Main Event</vt:lpstr>
      <vt:lpstr>VisBLE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VisBLE</dc:title>
  <dc:creator>Sanjith Shan</dc:creator>
  <cp:lastModifiedBy>Sanjith Shanmugathasan</cp:lastModifiedBy>
  <cp:revision>11</cp:revision>
  <dcterms:created xsi:type="dcterms:W3CDTF">2023-03-31T01:43:50Z</dcterms:created>
  <dcterms:modified xsi:type="dcterms:W3CDTF">2023-06-06T01:58:26Z</dcterms:modified>
</cp:coreProperties>
</file>